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embeddedFontLst>
    <p:embeddedFont>
      <p:font typeface="Ebrima" panose="02000000000000000000" pitchFamily="2" charset="0"/>
      <p:regular r:id="rId19"/>
      <p:bold r:id="rId20"/>
    </p:embeddedFont>
    <p:embeddedFont>
      <p:font typeface="Arial Black" panose="020B0A04020102020204" pitchFamily="34" charset="0"/>
      <p:bold r:id="rId21"/>
    </p:embeddedFont>
    <p:embeddedFont>
      <p:font typeface="ＭＳ Ｐゴシック" panose="020B0600070205080204" pitchFamily="34" charset="-128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HyhwpEQ" panose="02030600000101010101" pitchFamily="18" charset="-127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167"/>
    <a:srgbClr val="ED7D31"/>
    <a:srgbClr val="6C7B8C"/>
    <a:srgbClr val="FEFEFE"/>
    <a:srgbClr val="70AD47"/>
    <a:srgbClr val="2CD263"/>
    <a:srgbClr val="F0F0F0"/>
    <a:srgbClr val="A2BCDC"/>
    <a:srgbClr val="8B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4BE10-6146-45B4-BBD9-E12E907AB88D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8709A-4C7F-4CA1-889D-18E84223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8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8709A-4C7F-4CA1-889D-18E842239B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5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8709A-4C7F-4CA1-889D-18E84223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1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8709A-4C7F-4CA1-889D-18E84223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8709A-4C7F-4CA1-889D-18E84223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06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8709A-4C7F-4CA1-889D-18E84223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5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73F8-85C8-421A-A071-DF82F4291BFA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89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84C-1605-45C7-92DD-A61583492D34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63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95B0-1970-4348-9038-B50BF2D22019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98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DF63-7F87-4727-A33D-5B3481C8C6A3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20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04AA-3F67-479A-8A8C-E53FBB76C789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76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516D-D75C-4A27-95B0-BB8A11EE7C6D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3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2682-8BA0-46D5-A452-F4010888674D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24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AAC-F355-4242-B18E-D54144F783DF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8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B5849-E3EF-48CF-842C-7C7C20CBC02A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90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927C-35B6-4BC6-821A-D3990497B35A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648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EA30C-09A1-4563-9289-0C4D61C0FB54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96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5D899-41ED-4492-B6DF-BB07A55EEABF}" type="datetime1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4090-9C0C-42D8-9A74-112940B966C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safemap.go.kr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hyperlink" Target="https://en.wikipedia.org/wiki/Outlier" TargetMode="External"/><Relationship Id="rId4" Type="http://schemas.openxmlformats.org/officeDocument/2006/relationships/hyperlink" Target="https://en.wikipedia.org/wiki/Data_poi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95%84%EC%9B%83%EB%9D%BC%EC%9D%B4%EC%96%B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16961"/>
              </p:ext>
            </p:extLst>
          </p:nvPr>
        </p:nvGraphicFramePr>
        <p:xfrm>
          <a:off x="2981769" y="4350136"/>
          <a:ext cx="3382645" cy="1228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82645"/>
              </a:tblGrid>
              <a:tr h="409575"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OPENAPI-B-1ST-PRJ-OURLIERS-PPT01</a:t>
                      </a:r>
                      <a:endParaRPr lang="ko-KR" sz="100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Version </a:t>
                      </a:r>
                      <a:r>
                        <a:rPr lang="en-US" sz="1200" kern="100" smtClean="0">
                          <a:effectLst/>
                        </a:rPr>
                        <a:t>1.0.01</a:t>
                      </a:r>
                      <a:endParaRPr lang="ko-KR" sz="100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409575"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최종 작성일</a:t>
                      </a:r>
                      <a:r>
                        <a:rPr lang="en-US" sz="1200" kern="100" dirty="0">
                          <a:effectLst/>
                        </a:rPr>
                        <a:t> : </a:t>
                      </a:r>
                      <a:r>
                        <a:rPr lang="en-US" sz="1200" kern="100" dirty="0" smtClean="0">
                          <a:effectLst/>
                        </a:rPr>
                        <a:t>2019</a:t>
                      </a:r>
                      <a:r>
                        <a:rPr lang="ko-KR" sz="1200" kern="100" dirty="0" smtClean="0">
                          <a:effectLst/>
                        </a:rPr>
                        <a:t>년 </a:t>
                      </a:r>
                      <a:r>
                        <a:rPr lang="en-US" sz="1200" kern="100" dirty="0" smtClean="0">
                          <a:effectLst/>
                        </a:rPr>
                        <a:t>07</a:t>
                      </a:r>
                      <a:r>
                        <a:rPr lang="ko-KR" sz="1200" kern="100" dirty="0" smtClean="0">
                          <a:effectLst/>
                        </a:rPr>
                        <a:t>월 </a:t>
                      </a:r>
                      <a:r>
                        <a:rPr lang="en-US" sz="1200" kern="100" dirty="0" smtClean="0">
                          <a:effectLst/>
                        </a:rPr>
                        <a:t>14</a:t>
                      </a:r>
                      <a:r>
                        <a:rPr lang="ko-KR" sz="1200" kern="100" dirty="0" smtClean="0">
                          <a:effectLst/>
                        </a:rPr>
                        <a:t>일</a:t>
                      </a:r>
                      <a:endParaRPr lang="ko-KR" sz="100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4678" y="1810136"/>
            <a:ext cx="6316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OpenAPI </a:t>
            </a:r>
            <a:r>
              <a:rPr lang="en-US" altLang="ko-KR" sz="3600" dirty="0">
                <a:latin typeface="바탕" panose="02030600000101010101" pitchFamily="18" charset="-127"/>
                <a:ea typeface="바탕" panose="02030600000101010101" pitchFamily="18" charset="-127"/>
              </a:rPr>
              <a:t>B</a:t>
            </a:r>
            <a:r>
              <a:rPr lang="ko-KR" altLang="en-US" sz="3600" dirty="0">
                <a:latin typeface="바탕" panose="02030600000101010101" pitchFamily="18" charset="-127"/>
                <a:ea typeface="바탕" panose="02030600000101010101" pitchFamily="18" charset="-127"/>
              </a:rPr>
              <a:t>반 </a:t>
            </a:r>
            <a:r>
              <a:rPr lang="en-US" altLang="ko-KR" sz="3600" dirty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3600" dirty="0">
                <a:latin typeface="바탕" panose="02030600000101010101" pitchFamily="18" charset="-127"/>
                <a:ea typeface="바탕" panose="02030600000101010101" pitchFamily="18" charset="-127"/>
              </a:rPr>
              <a:t>차 프로젝트 주제 </a:t>
            </a:r>
            <a:r>
              <a:rPr lang="ko-KR" altLang="en-US" sz="36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발표 문서</a:t>
            </a:r>
            <a:endParaRPr lang="en-US" altLang="ko-KR" sz="36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endParaRPr lang="en-US" altLang="ko-KR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en-US" altLang="ko-KR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Team </a:t>
            </a:r>
            <a:r>
              <a:rPr lang="en-US" altLang="ko-KR" b="1" u="sng" dirty="0" smtClean="0">
                <a:latin typeface="바탕" panose="02030600000101010101" pitchFamily="18" charset="-127"/>
                <a:ea typeface="바탕" panose="02030600000101010101" pitchFamily="18" charset="-127"/>
              </a:rPr>
              <a:t>Outliers</a:t>
            </a:r>
            <a:endParaRPr lang="en-US" altLang="ko-KR" b="1" u="sng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 flipV="1">
            <a:off x="828109" y="5795295"/>
            <a:ext cx="158894" cy="106270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828110" y="5795110"/>
            <a:ext cx="4135775" cy="49501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방범시설 위치 분석을 통한 </a:t>
            </a:r>
            <a:r>
              <a:rPr lang="ko-KR" altLang="en-US" b="1" dirty="0" smtClean="0"/>
              <a:t>범죄</a:t>
            </a:r>
            <a:r>
              <a:rPr lang="ko-KR" altLang="en-US" sz="1200" b="1" dirty="0" smtClean="0"/>
              <a:t> </a:t>
            </a:r>
            <a:r>
              <a:rPr lang="ko-KR" altLang="en-US" b="1" dirty="0"/>
              <a:t>사각지대 </a:t>
            </a:r>
            <a:r>
              <a:rPr lang="ko-KR" altLang="en-US" b="1" dirty="0" smtClean="0"/>
              <a:t>예측</a:t>
            </a:r>
            <a:endParaRPr lang="ko-KR" alt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33064" y="3699799"/>
            <a:ext cx="301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sz="2400" b="1" dirty="0" smtClean="0"/>
              <a:t>최종 결정 </a:t>
            </a:r>
            <a:r>
              <a:rPr lang="en-US" altLang="ko-KR" sz="12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200" b="1" strike="sngStrike" dirty="0" smtClean="0">
                <a:solidFill>
                  <a:schemeClr val="bg1">
                    <a:lumMod val="75000"/>
                  </a:schemeClr>
                </a:solidFill>
              </a:rPr>
              <a:t>현실 반영</a:t>
            </a:r>
            <a:r>
              <a:rPr lang="en-US" altLang="ko-KR" sz="1200" b="1" strike="sngStrike" dirty="0" smtClean="0">
                <a:solidFill>
                  <a:schemeClr val="bg1">
                    <a:lumMod val="75000"/>
                  </a:schemeClr>
                </a:solidFill>
              </a:rPr>
              <a:t>…)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87005" y="3666788"/>
            <a:ext cx="99998" cy="48425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 flipV="1">
            <a:off x="6129653" y="-11184"/>
            <a:ext cx="138143" cy="10585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67796" y="401072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주제</a:t>
            </a:r>
            <a:r>
              <a:rPr lang="en-US" altLang="ko-KR" sz="1000" b="1" dirty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(cont’d)</a:t>
            </a:r>
            <a:r>
              <a:rPr lang="ko-KR" altLang="en-US" sz="1000" b="1" dirty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400" b="1" dirty="0" smtClean="0">
              <a:solidFill>
                <a:srgbClr val="8BC167"/>
              </a:solidFill>
              <a:latin typeface="굴림" panose="020B0600000101010101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주제 내용 설명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결정 배경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47" y="3382552"/>
            <a:ext cx="1863578" cy="1250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923" y="1589547"/>
            <a:ext cx="1860328" cy="1368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6223668" y="1191124"/>
            <a:ext cx="218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경찰서 위치 정보</a:t>
            </a:r>
            <a:endParaRPr lang="ko-KR" alt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139691" y="1191124"/>
            <a:ext cx="854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97364" y="3053283"/>
            <a:ext cx="218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CCTV </a:t>
            </a:r>
            <a:r>
              <a:rPr lang="ko-KR" altLang="en-US" sz="1600" dirty="0" smtClean="0"/>
              <a:t>위치 정보</a:t>
            </a:r>
            <a:endParaRPr lang="ko-KR" alt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6138235" y="3054284"/>
            <a:ext cx="854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244" y="5066304"/>
            <a:ext cx="1751790" cy="125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6297364" y="4681161"/>
            <a:ext cx="269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관서별 범죄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인구 데이터 </a:t>
            </a:r>
            <a:endParaRPr lang="ko-KR" alt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6138235" y="4672833"/>
            <a:ext cx="854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855" y="836199"/>
            <a:ext cx="3552030" cy="2621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05" y="4304931"/>
            <a:ext cx="1487649" cy="132877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9388" y="1529678"/>
            <a:ext cx="173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4963885" y="891814"/>
            <a:ext cx="1303911" cy="15558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91373" y="292046"/>
            <a:ext cx="414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chemeClr val="accent2"/>
                </a:solidFill>
              </a:rPr>
              <a:t>Ourliers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머리속에 떠오른 이미지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sz="1200" i="1" strike="sngStrike" dirty="0" smtClean="0">
                <a:solidFill>
                  <a:schemeClr val="bg1">
                    <a:lumMod val="75000"/>
                  </a:schemeClr>
                </a:solidFill>
              </a:rPr>
              <a:t>이건 머릿속에서만 가능하다</a:t>
            </a:r>
            <a:r>
              <a:rPr lang="en-US" altLang="ko-KR" sz="1200" i="1" strike="sngStrike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7327" y="307762"/>
            <a:ext cx="130032" cy="34221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105" y="4304931"/>
            <a:ext cx="1808802" cy="1328774"/>
          </a:xfrm>
          <a:prstGeom prst="rect">
            <a:avLst/>
          </a:prstGeom>
        </p:spPr>
      </p:pic>
      <p:sp>
        <p:nvSpPr>
          <p:cNvPr id="13" name="Cross 12"/>
          <p:cNvSpPr/>
          <p:nvPr/>
        </p:nvSpPr>
        <p:spPr>
          <a:xfrm>
            <a:off x="2638944" y="4746748"/>
            <a:ext cx="298579" cy="319556"/>
          </a:xfrm>
          <a:prstGeom prst="plus">
            <a:avLst>
              <a:gd name="adj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140636" y="2252749"/>
            <a:ext cx="802965" cy="2899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140636" y="2552008"/>
            <a:ext cx="802965" cy="11960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138517" y="2552007"/>
            <a:ext cx="888212" cy="29582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4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2449294" y="3704338"/>
            <a:ext cx="4385057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우리 동네 범죄사각지대 현황 파악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2449294" y="2136777"/>
            <a:ext cx="116626" cy="74638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729200" y="7"/>
            <a:ext cx="134135" cy="13062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863335" y="1175664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2655" y="378392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9834" y="498230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8BC167"/>
                </a:solidFill>
                <a:latin typeface="+mj-ea"/>
              </a:rPr>
              <a:t>개발 목적</a:t>
            </a:r>
            <a:endParaRPr lang="en-US" altLang="ko-KR" sz="2400" b="1" dirty="0">
              <a:solidFill>
                <a:srgbClr val="8BC167"/>
              </a:solidFill>
              <a:latin typeface="+mj-ea"/>
            </a:endParaRPr>
          </a:p>
          <a:p>
            <a:r>
              <a:rPr lang="en-US" altLang="ko-KR" sz="1200" b="1" dirty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……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07906" y="3275045"/>
            <a:ext cx="149686" cy="358295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88424" y="3275045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565920" y="2073060"/>
            <a:ext cx="4683966" cy="1014113"/>
          </a:xfrm>
        </p:spPr>
        <p:txBody>
          <a:bodyPr anchor="t" anchorCtr="0">
            <a:normAutofit fontScale="90000"/>
          </a:bodyPr>
          <a:lstStyle/>
          <a:p>
            <a:pPr algn="l"/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취약지역 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CCTV </a:t>
            </a:r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순찰 강화 등 제안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49294" y="3115166"/>
            <a:ext cx="116626" cy="29984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65920" y="3023456"/>
            <a:ext cx="4683966" cy="11184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사각지대 경각심 부여</a:t>
            </a: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52401" y="4276617"/>
            <a:ext cx="3631157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귀갓길 경로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우리 아이 통학로 선택 도우미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27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06246" y="3463271"/>
            <a:ext cx="3203362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일반시민</a:t>
            </a:r>
            <a:r>
              <a:rPr lang="en-US" altLang="ko-KR" dirty="0" smtClean="0"/>
              <a:t>(</a:t>
            </a:r>
            <a:r>
              <a:rPr lang="ko-KR" altLang="en-US" dirty="0" smtClean="0"/>
              <a:t>범죄 취약계층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3006245" y="1962214"/>
            <a:ext cx="116626" cy="74638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6683433" y="1175664"/>
            <a:ext cx="1555129" cy="12605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8107906" y="-165"/>
            <a:ext cx="133341" cy="130188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122871" y="1881871"/>
            <a:ext cx="4683966" cy="1014113"/>
          </a:xfrm>
        </p:spPr>
        <p:txBody>
          <a:bodyPr anchor="t" anchorCtr="0">
            <a:normAutofit fontScale="90000"/>
          </a:bodyPr>
          <a:lstStyle/>
          <a:p>
            <a:pPr algn="l"/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경찰 관계자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경비교통과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생활안전과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정보보안과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b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수사과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b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6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6245" y="2874099"/>
            <a:ext cx="116626" cy="29984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122871" y="2815641"/>
            <a:ext cx="4574715" cy="5222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시설물 관리공단</a:t>
            </a:r>
            <a:endParaRPr lang="ko-KR" altLang="en-US" sz="24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09352" y="4035550"/>
            <a:ext cx="3200256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trike="sngStrike" dirty="0" smtClean="0"/>
              <a:t>Outliers……</a:t>
            </a:r>
            <a:endParaRPr lang="ko-KR" altLang="en-US" sz="14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243661" y="384374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8466" y="579029"/>
            <a:ext cx="17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이용 대상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pPr algn="r"/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……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6799" y="3275045"/>
            <a:ext cx="149686" cy="358295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661262" y="3275045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88378" y="7"/>
            <a:ext cx="134135" cy="13062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522513" y="1175664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8107906" y="3275045"/>
            <a:ext cx="149686" cy="358295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88424" y="3275045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6519" y="366916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3698" y="486754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서비스 범위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 예정 내역</a:t>
            </a:r>
            <a:endParaRPr lang="ko-KR" altLang="en-US" sz="1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49294" y="2111838"/>
            <a:ext cx="116626" cy="47341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2446543" y="4567800"/>
            <a:ext cx="3637015" cy="29762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수집된 데이터의 단순 조회</a:t>
            </a:r>
            <a:r>
              <a:rPr lang="en-US" altLang="ko-KR" sz="1200" dirty="0" smtClean="0"/>
              <a:t>(numeric, chart) </a:t>
            </a:r>
            <a:r>
              <a:rPr lang="ko-KR" altLang="en-US" sz="1200" dirty="0" smtClean="0"/>
              <a:t>서비스</a:t>
            </a:r>
            <a:endParaRPr lang="ko-KR" altLang="en-US" sz="1200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565920" y="2073060"/>
            <a:ext cx="4683966" cy="752775"/>
          </a:xfrm>
        </p:spPr>
        <p:txBody>
          <a:bodyPr anchor="t" anchorCtr="0">
            <a:normAutofit fontScale="90000"/>
          </a:bodyPr>
          <a:lstStyle/>
          <a:p>
            <a:pPr algn="l"/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경찰서 등 유인 방범시설의</a:t>
            </a:r>
            <a:r>
              <a:rPr lang="en-US" altLang="ko-KR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위치 및 유효 방범 범위 시각화</a:t>
            </a:r>
            <a:r>
              <a:rPr lang="en-US" altLang="ko-KR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49294" y="2678452"/>
            <a:ext cx="116626" cy="47341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565920" y="2664613"/>
            <a:ext cx="4683966" cy="752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CCTV</a:t>
            </a:r>
            <a: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위치 및 유효 방범 범위 시각화</a:t>
            </a:r>
            <a:r>
              <a:rPr lang="en-US" altLang="ko-KR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8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422096"/>
            <a:ext cx="1814387" cy="133881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6083558" y="1760911"/>
            <a:ext cx="608187" cy="13909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66065" y="1759425"/>
            <a:ext cx="1745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의 아류 형식</a:t>
            </a:r>
            <a:r>
              <a:rPr lang="en-US" altLang="ko-KR" sz="1050" dirty="0" smtClean="0"/>
              <a:t>…</a:t>
            </a:r>
            <a:endParaRPr lang="ko-KR" altLang="en-US" sz="105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04" y="1824160"/>
            <a:ext cx="1036049" cy="7610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5" y="2293229"/>
            <a:ext cx="862563" cy="77044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1724527" y="2582602"/>
            <a:ext cx="453408" cy="820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ross 38"/>
          <p:cNvSpPr/>
          <p:nvPr/>
        </p:nvSpPr>
        <p:spPr>
          <a:xfrm>
            <a:off x="1398867" y="2582602"/>
            <a:ext cx="181773" cy="159778"/>
          </a:xfrm>
          <a:prstGeom prst="plus">
            <a:avLst>
              <a:gd name="adj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605" y="3117919"/>
            <a:ext cx="1106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의 결합 형식</a:t>
            </a:r>
            <a:r>
              <a:rPr lang="en-US" altLang="ko-KR" sz="1050" dirty="0" smtClean="0"/>
              <a:t>…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406565" y="3926220"/>
            <a:ext cx="4183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l-GR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49294" y="3320032"/>
            <a:ext cx="116626" cy="47341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2565919" y="3289567"/>
            <a:ext cx="5422611" cy="13495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분석을 통한 </a:t>
            </a:r>
            <a:r>
              <a:rPr lang="ko-KR" altLang="en-US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수치적 방범 지수 산출</a:t>
            </a:r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및</a:t>
            </a:r>
            <a:endParaRPr lang="en-US" altLang="ko-KR" sz="18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</a:t>
            </a:r>
            <a:r>
              <a:rPr lang="ko-KR" altLang="en-US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결과의 시각화 </a:t>
            </a:r>
            <a:r>
              <a:rPr lang="en-US" altLang="ko-KR" sz="1800" b="1" dirty="0" smtClean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(TBD)</a:t>
            </a:r>
            <a:r>
              <a:rPr lang="en-US" altLang="ko-KR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3" name="Rectangle 42"/>
          <p:cNvSpPr/>
          <p:nvPr/>
        </p:nvSpPr>
        <p:spPr>
          <a:xfrm>
            <a:off x="2441001" y="5076116"/>
            <a:ext cx="3735355" cy="307463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분석결과의 근거 및 신뢰도 설명 페이지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통계치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441001" y="5594272"/>
            <a:ext cx="800964" cy="226276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……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13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1560191" y="234516"/>
            <a:ext cx="116626" cy="33209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6683433" y="1175664"/>
            <a:ext cx="1555129" cy="12605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8107906" y="-165"/>
            <a:ext cx="133341" cy="130188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6817" y="154173"/>
            <a:ext cx="2770853" cy="844704"/>
          </a:xfrm>
        </p:spPr>
        <p:txBody>
          <a:bodyPr anchor="t" anchorCtr="0">
            <a:normAutofit/>
          </a:bodyPr>
          <a:lstStyle/>
          <a:p>
            <a:pPr algn="l"/>
            <a:r>
              <a:rPr lang="ko-KR" altLang="en-US" sz="2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생활 안전 지도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100" dirty="0">
                <a:hlinkClick r:id="rId2"/>
              </a:rPr>
              <a:t>http://</a:t>
            </a:r>
            <a:r>
              <a:rPr lang="en-US" altLang="ko-KR" sz="1100" dirty="0" smtClean="0">
                <a:hlinkClick r:id="rId2"/>
              </a:rPr>
              <a:t>www.safemap.go.kr</a:t>
            </a:r>
            <a:r>
              <a:rPr lang="en-US" altLang="ko-KR" sz="1100" dirty="0" smtClean="0"/>
              <a:t>)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6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3661" y="384374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6799" y="5386647"/>
            <a:ext cx="181926" cy="1471353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6799" y="5228027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62674" y="537892"/>
            <a:ext cx="194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서비스 범위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pPr algn="r"/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(cont’d) </a:t>
            </a:r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차별성 </a:t>
            </a:r>
            <a:r>
              <a:rPr lang="en-US" altLang="ko-KR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 </a:t>
            </a:r>
            <a:endParaRPr lang="ko-KR" altLang="en-US" sz="1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91" y="964177"/>
            <a:ext cx="2938185" cy="265113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6092" y="1753739"/>
            <a:ext cx="116626" cy="33209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062719" y="1773152"/>
            <a:ext cx="2352676" cy="8447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기타 유사 프로젝트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2106" y="2462929"/>
            <a:ext cx="219251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심도 깊은 분석 이더라도 분석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제안 에서 종결되었고 웹사이트화 된 곳은 극히 드묾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웹사이트화 된 곳도 일반 시민이 얻을 수 있는 제한된 정보로 구성한 관서별 통계 시각화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정도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생활 안전 지도와 같은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발생빈번지역</a:t>
            </a:r>
            <a:r>
              <a:rPr lang="en-US" altLang="ko-KR" sz="1100" dirty="0" smtClean="0"/>
              <a:t>‘ </a:t>
            </a:r>
            <a:r>
              <a:rPr lang="ko-KR" altLang="en-US" sz="1100" dirty="0" smtClean="0"/>
              <a:t>관점의 아류형태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093932" y="2112375"/>
            <a:ext cx="282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 smtClean="0">
                <a:solidFill>
                  <a:srgbClr val="8BC167"/>
                </a:solidFill>
              </a:rPr>
              <a:t>분석위주</a:t>
            </a:r>
            <a:r>
              <a:rPr lang="en-US" altLang="ko-KR" sz="1400" i="1" dirty="0" smtClean="0">
                <a:solidFill>
                  <a:srgbClr val="8BC167"/>
                </a:solidFill>
              </a:rPr>
              <a:t>, ‘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발생빈번지역</a:t>
            </a:r>
            <a:r>
              <a:rPr lang="en-US" altLang="ko-KR" sz="1400" i="1" dirty="0" smtClean="0">
                <a:solidFill>
                  <a:srgbClr val="8BC167"/>
                </a:solidFill>
              </a:rPr>
              <a:t>’ 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관점</a:t>
            </a:r>
            <a:endParaRPr lang="ko-KR" altLang="en-US" sz="1400" i="1" dirty="0">
              <a:solidFill>
                <a:srgbClr val="8BC167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58495" y="4044720"/>
            <a:ext cx="191326" cy="39427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849822" y="3991032"/>
            <a:ext cx="2663741" cy="1490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 smtClean="0">
                <a:solidFill>
                  <a:schemeClr val="accent2"/>
                </a:solidFill>
                <a:latin typeface="Arial Black" panose="020B0A04020102020204" pitchFamily="34" charset="0"/>
                <a:ea typeface="굴림" panose="020B0600000101010101" pitchFamily="50" charset="-127"/>
              </a:rPr>
              <a:t>Outliers</a:t>
            </a:r>
          </a:p>
          <a:p>
            <a:pPr algn="l"/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58495" y="4610955"/>
            <a:ext cx="3736465" cy="470566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다른 관점에서의 접근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범죄 통계가 아닌 방범 시설 영향력 기반</a:t>
            </a:r>
            <a:endParaRPr lang="ko-KR" altLang="en-US" sz="1200" dirty="0"/>
          </a:p>
        </p:txBody>
      </p:sp>
      <p:sp>
        <p:nvSpPr>
          <p:cNvPr id="31" name="Rectangle 30"/>
          <p:cNvSpPr/>
          <p:nvPr/>
        </p:nvSpPr>
        <p:spPr>
          <a:xfrm>
            <a:off x="1658494" y="5149394"/>
            <a:ext cx="3736465" cy="470566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발생빈번지역</a:t>
            </a:r>
            <a:r>
              <a:rPr lang="en-US" altLang="ko-KR" sz="1200" dirty="0" smtClean="0"/>
              <a:t>‘ </a:t>
            </a:r>
            <a:r>
              <a:rPr lang="ko-KR" altLang="en-US" sz="1200" dirty="0" smtClean="0"/>
              <a:t>관점이 아닌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사각지대</a:t>
            </a:r>
            <a:r>
              <a:rPr lang="en-US" altLang="ko-KR" dirty="0" smtClean="0"/>
              <a:t>’ </a:t>
            </a:r>
            <a:r>
              <a:rPr lang="ko-KR" altLang="en-US" sz="1200" dirty="0" smtClean="0"/>
              <a:t>관점</a:t>
            </a:r>
            <a:endParaRPr lang="ko-KR" alt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660364" y="5814063"/>
            <a:ext cx="116626" cy="33209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791630" y="5709176"/>
            <a:ext cx="4666320" cy="5222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 진행된 분석</a:t>
            </a:r>
            <a:r>
              <a:rPr lang="en-US" altLang="ko-KR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결과와 연계 시 </a:t>
            </a:r>
            <a:endParaRPr lang="en-US" altLang="ko-KR" sz="1800" b="1" dirty="0" smtClean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시너지 효과를 낼 수 있을 것으로 기대</a:t>
            </a:r>
            <a:endParaRPr lang="ko-KR" altLang="en-US" sz="18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4259" y="644978"/>
            <a:ext cx="4388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strike="sngStrike" dirty="0" smtClean="0">
                <a:solidFill>
                  <a:srgbClr val="8BC167"/>
                </a:solidFill>
              </a:rPr>
              <a:t>강려크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 </a:t>
            </a:r>
            <a:r>
              <a:rPr lang="en-US" altLang="ko-KR" sz="1400" i="1" dirty="0" smtClean="0">
                <a:solidFill>
                  <a:srgbClr val="8BC167"/>
                </a:solidFill>
              </a:rPr>
              <a:t>but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 발생빈도가 주 </a:t>
            </a:r>
            <a:r>
              <a:rPr lang="en-US" altLang="ko-KR" sz="1400" i="1" dirty="0" smtClean="0">
                <a:solidFill>
                  <a:srgbClr val="8BC167"/>
                </a:solidFill>
              </a:rPr>
              <a:t>factor: ‘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발생빈번지역</a:t>
            </a:r>
            <a:r>
              <a:rPr lang="en-US" altLang="ko-KR" sz="1400" i="1" dirty="0" smtClean="0">
                <a:solidFill>
                  <a:srgbClr val="8BC167"/>
                </a:solidFill>
              </a:rPr>
              <a:t>‘ </a:t>
            </a:r>
            <a:r>
              <a:rPr lang="ko-KR" altLang="en-US" sz="1400" i="1" dirty="0" smtClean="0">
                <a:solidFill>
                  <a:srgbClr val="8BC167"/>
                </a:solidFill>
              </a:rPr>
              <a:t>관점</a:t>
            </a:r>
            <a:endParaRPr lang="en-US" altLang="ko-KR" sz="1400" i="1" dirty="0" smtClean="0">
              <a:solidFill>
                <a:srgbClr val="8BC167"/>
              </a:solidFill>
            </a:endParaRPr>
          </a:p>
          <a:p>
            <a:endParaRPr lang="ko-KR" altLang="en-US" sz="1400" i="1" strike="sngStrike" dirty="0">
              <a:solidFill>
                <a:srgbClr val="8BC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28574" y="2734447"/>
            <a:ext cx="4008656" cy="83791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JQuery + Bootstrap</a:t>
            </a:r>
          </a:p>
          <a:p>
            <a:r>
              <a:rPr lang="en-US" altLang="ko-KR" dirty="0" smtClean="0"/>
              <a:t>+ amChart + kakaomap(Maps API)</a:t>
            </a:r>
          </a:p>
          <a:p>
            <a:r>
              <a:rPr lang="en-US" altLang="ko-KR" dirty="0" smtClean="0"/>
              <a:t>+ …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28574" y="1718989"/>
            <a:ext cx="116626" cy="83084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729200" y="7"/>
            <a:ext cx="134135" cy="13062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863335" y="1175664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8107906" y="3275045"/>
            <a:ext cx="149686" cy="358295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88424" y="3275045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345200" y="1655271"/>
            <a:ext cx="4683966" cy="953919"/>
          </a:xfrm>
        </p:spPr>
        <p:txBody>
          <a:bodyPr anchor="t" anchorCtr="0">
            <a:normAutofit fontScale="90000"/>
          </a:bodyPr>
          <a:lstStyle/>
          <a:p>
            <a:pPr algn="l"/>
            <a:r>
              <a:rPr lang="en-US" altLang="ko-KR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Framework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0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 MyBatis + Oracle DB</a:t>
            </a:r>
            <a:br>
              <a:rPr lang="en-US" altLang="ko-KR" sz="20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0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 Apache Tomcat</a:t>
            </a:r>
            <a: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8574" y="3800965"/>
            <a:ext cx="99652" cy="236335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3335" y="387043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0514" y="506881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사용 기술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backend / frontend / analysis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386125" y="3745786"/>
            <a:ext cx="4976372" cy="27943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 statistics</a:t>
            </a:r>
          </a:p>
          <a:p>
            <a:pPr algn="l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선행학습 개념으로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쉽게 사용 가능한 패키지를 선택하여 사용 예정</a:t>
            </a:r>
            <a:endParaRPr lang="en-US" altLang="ko-KR" sz="2700" b="1" dirty="0" smtClean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Excel</a:t>
            </a:r>
          </a:p>
          <a:p>
            <a:pPr algn="l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데이터 전처리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필요 시 간단한 내장 분석 툴 사용</a:t>
            </a:r>
            <a:endParaRPr lang="en-US" altLang="ko-KR" sz="2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텍스트처리 </a:t>
            </a:r>
            <a:r>
              <a:rPr lang="en-US" altLang="ko-KR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batch </a:t>
            </a:r>
            <a:r>
              <a:rPr lang="ko-KR" altLang="en-US" sz="27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코드 </a:t>
            </a:r>
            <a:endParaRPr lang="en-US" altLang="ko-KR" sz="2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비정형 데이터의 정형화에 배치 작업 필요 시 직접 작성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2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2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필요 시 각종 </a:t>
            </a:r>
            <a:r>
              <a:rPr lang="en-US" altLang="ko-KR" sz="2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algorithm </a:t>
            </a:r>
            <a:r>
              <a:rPr lang="ko-KR" altLang="en-US" sz="2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endParaRPr lang="en-US" altLang="ko-KR" sz="21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실시간 처리 </a:t>
            </a:r>
            <a:r>
              <a:rPr lang="en-US" altLang="ko-KR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logic 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필요 시</a:t>
            </a:r>
            <a:r>
              <a:rPr lang="en-US" altLang="ko-KR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계산시점 및 특성에 따라 </a:t>
            </a:r>
            <a:r>
              <a:rPr lang="en-US" altLang="ko-KR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backend 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endParaRPr lang="en-US" altLang="ko-KR" sz="12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frontend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</a:t>
            </a:r>
            <a:r>
              <a:rPr lang="en-US" altLang="ko-KR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선택하여 적용 예정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3126" y="1844566"/>
            <a:ext cx="119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backend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3125" y="2905713"/>
            <a:ext cx="119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frontend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65225" y="4345628"/>
            <a:ext cx="130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</a:t>
            </a:r>
          </a:p>
          <a:p>
            <a:r>
              <a:rPr lang="en-US" altLang="ko-KR" dirty="0"/>
              <a:t>processing</a:t>
            </a:r>
            <a:endParaRPr lang="ko-KR" altLang="en-US" dirty="0"/>
          </a:p>
          <a:p>
            <a:r>
              <a:rPr lang="en-US" altLang="ko-KR" dirty="0"/>
              <a:t>+</a:t>
            </a:r>
            <a:endParaRPr lang="ko-KR" altLang="en-US" dirty="0"/>
          </a:p>
          <a:p>
            <a:r>
              <a:rPr lang="en-US" altLang="ko-KR" dirty="0" smtClean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1286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7004" y="158"/>
            <a:ext cx="124356" cy="333425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i="1" smtClean="0"/>
              <a:t>16</a:t>
            </a:fld>
            <a:endParaRPr lang="ko-KR" alt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180511" y="2723083"/>
            <a:ext cx="495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i="1" dirty="0" smtClean="0">
                <a:solidFill>
                  <a:srgbClr val="8BC167"/>
                </a:solidFill>
              </a:rPr>
              <a:t>감사합니다</a:t>
            </a:r>
            <a:r>
              <a:rPr lang="en-US" altLang="ko-KR" sz="6000" b="1" i="1" dirty="0" smtClean="0">
                <a:solidFill>
                  <a:srgbClr val="8BC167"/>
                </a:solidFill>
              </a:rPr>
              <a:t>.</a:t>
            </a:r>
            <a:endParaRPr lang="ko-KR" altLang="en-US" sz="6000" b="1" i="1" dirty="0">
              <a:solidFill>
                <a:srgbClr val="8BC1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80960" y="3208282"/>
            <a:ext cx="368222" cy="12612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23" name="Rectangle 22"/>
          <p:cNvSpPr/>
          <p:nvPr/>
        </p:nvSpPr>
        <p:spPr>
          <a:xfrm>
            <a:off x="2280262" y="2818013"/>
            <a:ext cx="171993" cy="83468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</p:spTree>
    <p:extLst>
      <p:ext uri="{BB962C8B-B14F-4D97-AF65-F5344CB8AC3E}">
        <p14:creationId xmlns:p14="http://schemas.microsoft.com/office/powerpoint/2010/main" val="41684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1245" y="1853682"/>
            <a:ext cx="4156779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31246" y="1408921"/>
            <a:ext cx="1796137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7987003" y="559836"/>
            <a:ext cx="139959" cy="549573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888" y="1146110"/>
            <a:ext cx="4259419" cy="1810140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방범시설</a:t>
            </a:r>
            <a:r>
              <a:rPr lang="ko-KR" altLang="en-US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위치 정보 분석을 통한 </a:t>
            </a:r>
            <a: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범죄 사각지대 예측</a:t>
            </a: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931" y="6088855"/>
            <a:ext cx="4446031" cy="21460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000" dirty="0" smtClean="0">
                <a:latin typeface="+mj-ea"/>
                <a:ea typeface="+mj-ea"/>
              </a:rPr>
              <a:t>Open API B</a:t>
            </a:r>
            <a:r>
              <a:rPr lang="ko-KR" altLang="en-US" sz="1000" dirty="0" smtClean="0">
                <a:latin typeface="+mj-ea"/>
                <a:ea typeface="+mj-ea"/>
              </a:rPr>
              <a:t>반 </a:t>
            </a:r>
            <a:r>
              <a:rPr lang="en-US" altLang="ko-KR" sz="1000" dirty="0" smtClean="0">
                <a:latin typeface="+mj-ea"/>
                <a:ea typeface="+mj-ea"/>
              </a:rPr>
              <a:t>1</a:t>
            </a:r>
            <a:r>
              <a:rPr lang="ko-KR" altLang="en-US" sz="1000" dirty="0" smtClean="0">
                <a:latin typeface="+mj-ea"/>
                <a:ea typeface="+mj-ea"/>
              </a:rPr>
              <a:t>차 프로젝트 주제 발표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7268" y="6242164"/>
            <a:ext cx="3559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2019.07.15</a:t>
            </a:r>
            <a:r>
              <a:rPr lang="en-US" altLang="ko-KR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altLang="ko-KR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Outliers</a:t>
            </a:r>
            <a:endParaRPr lang="ko-KR" altLang="en-US" sz="1600" b="1" dirty="0">
              <a:latin typeface="Verdana" panose="020B0604030504040204" pitchFamily="34" charset="0"/>
              <a:ea typeface="굴림" panose="020B0600000101010101" pitchFamily="50" charset="-127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052318" y="559837"/>
            <a:ext cx="1091682" cy="13995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 flipH="1">
            <a:off x="331244" y="5934270"/>
            <a:ext cx="7795717" cy="12129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331246" y="3083751"/>
            <a:ext cx="116624" cy="2971816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331244" y="2366848"/>
            <a:ext cx="116626" cy="24414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1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05678" y="2407297"/>
            <a:ext cx="2340000" cy="93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92290" y="2433707"/>
            <a:ext cx="198742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ED7D31"/>
                </a:solidFill>
              </a:rPr>
              <a:t>Contents</a:t>
            </a:r>
            <a:endParaRPr lang="ko-KR" altLang="en-US" sz="3200" b="1" dirty="0">
              <a:solidFill>
                <a:srgbClr val="ED7D3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6000" y="3082216"/>
            <a:ext cx="2340000" cy="93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7841" y="934526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5020" y="1054364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조 이름 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팀 구성원 소개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17841" y="1700695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45020" y="1820533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주제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주제 내용 설명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결정 배경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22506" y="2504187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49685" y="2624025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개발 목적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……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7171" y="3251755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4350" y="3371593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이용 대상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……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7171" y="4002694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54350" y="4122532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서비스 범위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 예정 내역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27171" y="4808569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4350" y="4928407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사용 기술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backend / frontend / analysis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565454"/>
            <a:ext cx="6251510" cy="11568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6102221" y="581845"/>
            <a:ext cx="149290" cy="35268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6251510" y="6101618"/>
            <a:ext cx="2892490" cy="14056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/>
          <p:cNvSpPr/>
          <p:nvPr/>
        </p:nvSpPr>
        <p:spPr>
          <a:xfrm>
            <a:off x="6251510" y="5688822"/>
            <a:ext cx="139959" cy="48307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3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5907" y="4028852"/>
            <a:ext cx="2799184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b="1" dirty="0" smtClean="0"/>
              <a:t>아웃라이어스</a:t>
            </a:r>
            <a:endParaRPr lang="en-US" altLang="ko-KR" sz="2400" b="1" dirty="0" smtClean="0"/>
          </a:p>
          <a:p>
            <a:pPr algn="ctr"/>
            <a:r>
              <a:rPr lang="en-US" altLang="ko-KR" sz="5400" b="1" dirty="0" smtClean="0">
                <a:solidFill>
                  <a:srgbClr val="ED7D31"/>
                </a:solidFill>
              </a:rPr>
              <a:t>Outliers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4" y="5755792"/>
            <a:ext cx="1436918" cy="13182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4" y="1973973"/>
            <a:ext cx="4538983" cy="4538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3935" y="242599"/>
            <a:ext cx="211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</a:t>
            </a:r>
            <a:endParaRPr lang="ko-KR" altLang="en-US" sz="32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3935" y="827374"/>
            <a:ext cx="35176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이상</a:t>
            </a:r>
            <a:r>
              <a:rPr lang="en-US" altLang="ko-KR" sz="2000" dirty="0" smtClean="0"/>
              <a:t>(</a:t>
            </a:r>
            <a:r>
              <a:rPr lang="ja-JP" altLang="ko-KR" sz="2000" dirty="0"/>
              <a:t>異</a:t>
            </a:r>
            <a:r>
              <a:rPr lang="ja-JP" altLang="ko-KR" sz="2000" dirty="0" smtClean="0"/>
              <a:t>常</a:t>
            </a:r>
            <a:r>
              <a:rPr lang="en-US" altLang="ja-JP" sz="2000" dirty="0" smtClean="0"/>
              <a:t>)</a:t>
            </a:r>
            <a:r>
              <a:rPr lang="ko-KR" altLang="en-US" sz="2000" dirty="0" smtClean="0"/>
              <a:t>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극단치</a:t>
            </a:r>
            <a:endParaRPr lang="en-US" altLang="ko-KR" sz="2000" dirty="0" smtClean="0"/>
          </a:p>
          <a:p>
            <a:endParaRPr lang="en-US" altLang="ko-KR" sz="1200" i="1" dirty="0"/>
          </a:p>
          <a:p>
            <a:r>
              <a:rPr lang="en-US" altLang="ko-KR" sz="1400" i="1" dirty="0" smtClean="0"/>
              <a:t>In </a:t>
            </a:r>
            <a:r>
              <a:rPr lang="en-US" altLang="ko-KR" sz="1400" i="1" dirty="0" smtClean="0">
                <a:hlinkClick r:id="rId3" tooltip="Statistics"/>
              </a:rPr>
              <a:t>statistics</a:t>
            </a:r>
            <a:r>
              <a:rPr lang="en-US" altLang="ko-KR" sz="1400" i="1" dirty="0" smtClean="0"/>
              <a:t>, an </a:t>
            </a:r>
            <a:r>
              <a:rPr lang="en-US" altLang="ko-KR" sz="1400" b="1" i="1" dirty="0" smtClean="0"/>
              <a:t>outlier</a:t>
            </a:r>
            <a:r>
              <a:rPr lang="en-US" altLang="ko-KR" sz="1400" i="1" dirty="0" smtClean="0"/>
              <a:t> is a </a:t>
            </a:r>
            <a:r>
              <a:rPr lang="en-US" altLang="ko-KR" sz="1400" i="1" dirty="0" smtClean="0">
                <a:hlinkClick r:id="rId4" tooltip="Data point"/>
              </a:rPr>
              <a:t>data point</a:t>
            </a:r>
            <a:r>
              <a:rPr lang="en-US" altLang="ko-KR" sz="1400" i="1" dirty="0" smtClean="0"/>
              <a:t> that differs significantly from other observations. – </a:t>
            </a:r>
            <a:r>
              <a:rPr lang="en-US" altLang="ko-KR" sz="1400" i="1" dirty="0" smtClean="0">
                <a:hlinkClick r:id="rId5"/>
              </a:rPr>
              <a:t>Wikipedia</a:t>
            </a:r>
            <a:r>
              <a:rPr lang="en-US" altLang="ko-KR" sz="1400" i="1" dirty="0" smtClean="0"/>
              <a:t> </a:t>
            </a:r>
            <a:r>
              <a:rPr lang="en-US" altLang="ko-KR" sz="1400" i="1" dirty="0"/>
              <a:t>– </a:t>
            </a:r>
            <a:endParaRPr lang="ko-KR" altLang="en-US" sz="1400" i="1" dirty="0"/>
          </a:p>
        </p:txBody>
      </p:sp>
      <p:sp>
        <p:nvSpPr>
          <p:cNvPr id="5" name="Oval 4"/>
          <p:cNvSpPr/>
          <p:nvPr/>
        </p:nvSpPr>
        <p:spPr>
          <a:xfrm>
            <a:off x="5159830" y="5234474"/>
            <a:ext cx="317241" cy="31724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>
            <a:off x="6433461" y="4743062"/>
            <a:ext cx="317241" cy="31724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401394" y="3013789"/>
            <a:ext cx="391291" cy="37790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72" y="1069224"/>
            <a:ext cx="1180624" cy="213351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68963" y="5887617"/>
            <a:ext cx="167951" cy="97038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5564" y="5589626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2743" y="5709464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조 이름 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팀 구성원 소개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6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26568" y="303456"/>
            <a:ext cx="2799184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b="1" dirty="0" smtClean="0"/>
              <a:t>아웃라이어스</a:t>
            </a:r>
            <a:endParaRPr lang="en-US" altLang="ko-KR" sz="2400" b="1" dirty="0" smtClean="0"/>
          </a:p>
          <a:p>
            <a:pPr algn="ctr"/>
            <a:r>
              <a:rPr lang="en-US" altLang="ko-KR" sz="5400" b="1" dirty="0" smtClean="0">
                <a:solidFill>
                  <a:srgbClr val="ED7D31"/>
                </a:solidFill>
              </a:rPr>
              <a:t>Outliers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116" y="709135"/>
            <a:ext cx="277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조 이름 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구성원 소개</a:t>
            </a:r>
            <a:endParaRPr lang="en-US" altLang="ko-KR" sz="1200" b="1" dirty="0" smtClean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(cont’d)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11355" y="933060"/>
            <a:ext cx="2565917" cy="14929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1268964" y="7"/>
            <a:ext cx="149290" cy="71845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875048" y="933060"/>
            <a:ext cx="1268952" cy="14929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3" y="2493792"/>
            <a:ext cx="2239349" cy="3732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16200000">
            <a:off x="-841501" y="4221416"/>
            <a:ext cx="279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Age (years old)</a:t>
            </a:r>
            <a:endParaRPr lang="ko-KR" altLang="en-US" sz="12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11771" y="6198047"/>
            <a:ext cx="215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OpenAPI B</a:t>
            </a:r>
            <a:r>
              <a:rPr lang="ko-KR" altLang="en-US" sz="1200" i="1" dirty="0" smtClean="0"/>
              <a:t>반</a:t>
            </a:r>
            <a:endParaRPr lang="ko-KR" alt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90215" y="2036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김재현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58" y="2493792"/>
            <a:ext cx="2240502" cy="3734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6960019" y="2041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류현선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9113" y="2036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김현민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363163" y="4221414"/>
            <a:ext cx="1809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Hair length (cm)</a:t>
            </a:r>
            <a:endParaRPr lang="ko-KR" altLang="en-US" sz="12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59901" y="6198047"/>
            <a:ext cx="215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OpenAPI B</a:t>
            </a:r>
            <a:r>
              <a:rPr lang="ko-KR" altLang="en-US" sz="1200" i="1" dirty="0" smtClean="0"/>
              <a:t>반</a:t>
            </a:r>
            <a:endParaRPr lang="ko-KR" altLang="en-US" sz="1200" i="1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" name="Oval 1"/>
          <p:cNvSpPr/>
          <p:nvPr/>
        </p:nvSpPr>
        <p:spPr>
          <a:xfrm>
            <a:off x="7456360" y="5841232"/>
            <a:ext cx="340679" cy="315310"/>
          </a:xfrm>
          <a:prstGeom prst="ellipse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280" y="2507788"/>
            <a:ext cx="2222553" cy="3704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5" name="Oval 24"/>
          <p:cNvSpPr/>
          <p:nvPr/>
        </p:nvSpPr>
        <p:spPr>
          <a:xfrm>
            <a:off x="4585889" y="3429632"/>
            <a:ext cx="340679" cy="315310"/>
          </a:xfrm>
          <a:prstGeom prst="ellipse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75726" y="6198047"/>
            <a:ext cx="2155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OpenAPI B</a:t>
            </a:r>
            <a:r>
              <a:rPr lang="ko-KR" altLang="en-US" sz="1200" i="1" dirty="0" smtClean="0"/>
              <a:t>반</a:t>
            </a:r>
            <a:endParaRPr lang="ko-KR" altLang="en-US" sz="1200" i="1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2028188" y="4221415"/>
            <a:ext cx="279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/>
              <a:t>Skin brightness (0~255)</a:t>
            </a:r>
            <a:endParaRPr lang="ko-KR" altLang="en-US" sz="1200" i="1" dirty="0"/>
          </a:p>
        </p:txBody>
      </p:sp>
      <p:sp>
        <p:nvSpPr>
          <p:cNvPr id="28" name="Oval 27"/>
          <p:cNvSpPr/>
          <p:nvPr/>
        </p:nvSpPr>
        <p:spPr>
          <a:xfrm>
            <a:off x="1719122" y="2531437"/>
            <a:ext cx="340679" cy="315310"/>
          </a:xfrm>
          <a:prstGeom prst="ellipse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0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105469" y="5623630"/>
            <a:ext cx="2108719" cy="4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2" y="933061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74235" y="717882"/>
            <a:ext cx="277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조 이름 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팀 구성원 소개</a:t>
            </a:r>
            <a:endParaRPr lang="en-US" altLang="ko-KR" sz="1200" b="1" dirty="0" smtClean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(cont’d)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7811" y="5551713"/>
            <a:ext cx="510369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59" y="354547"/>
            <a:ext cx="2889572" cy="4280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00468" y="5269073"/>
            <a:ext cx="408156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b="1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과정이 끝날 때</a:t>
            </a:r>
            <a:r>
              <a:rPr lang="en-US" altLang="ko-KR" b="1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성취도에서</a:t>
            </a:r>
            <a:endParaRPr lang="en-US" altLang="ko-KR" b="1" i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i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아웃라이어 </a:t>
            </a:r>
            <a:r>
              <a:rPr lang="ko-KR" altLang="en-US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되어보자</a:t>
            </a:r>
            <a:r>
              <a:rPr lang="en-US" altLang="ko-KR" b="1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b="1" strike="sngStrike" dirty="0" smtClean="0">
                <a:solidFill>
                  <a:schemeClr val="bg1">
                    <a:lumMod val="6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밑으로 말고 위로</a:t>
            </a:r>
            <a:r>
              <a:rPr lang="en-US" altLang="ko-KR" b="1" strike="sngStrike" dirty="0" smtClean="0">
                <a:solidFill>
                  <a:schemeClr val="bg1">
                    <a:lumMod val="6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……</a:t>
            </a:r>
            <a:endParaRPr lang="ko-KR" altLang="en-US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70331" y="933061"/>
            <a:ext cx="857850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8397552" y="933061"/>
            <a:ext cx="130629" cy="474928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/>
          <p:cNvSpPr/>
          <p:nvPr/>
        </p:nvSpPr>
        <p:spPr>
          <a:xfrm>
            <a:off x="522514" y="5551713"/>
            <a:ext cx="3312368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88378" y="5551713"/>
            <a:ext cx="134135" cy="13062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/>
        </p:nvSpPr>
        <p:spPr>
          <a:xfrm>
            <a:off x="2957804" y="933061"/>
            <a:ext cx="1296955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7837" y="1966053"/>
            <a:ext cx="211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</a:t>
            </a:r>
            <a:endParaRPr lang="ko-KR" altLang="en-US" sz="32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37" y="2567671"/>
            <a:ext cx="3321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말콤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글래드웰의 저서</a:t>
            </a:r>
            <a:endParaRPr lang="en-US" altLang="ko-KR" sz="1200" i="1" dirty="0"/>
          </a:p>
          <a:p>
            <a:endParaRPr lang="en-US" altLang="ko-KR" sz="1400" dirty="0" smtClean="0"/>
          </a:p>
          <a:p>
            <a:r>
              <a:rPr lang="ko-KR" altLang="en-US" sz="1400" i="1" dirty="0" smtClean="0">
                <a:latin typeface="HyhwpEQ" panose="02030600000101010101" pitchFamily="18" charset="-127"/>
                <a:ea typeface="HyhwpEQ" panose="02030600000101010101" pitchFamily="18" charset="-127"/>
              </a:rPr>
              <a:t>말콤 </a:t>
            </a:r>
            <a:r>
              <a:rPr lang="ko-KR" altLang="en-US" sz="1400" i="1" dirty="0">
                <a:latin typeface="HyhwpEQ" panose="02030600000101010101" pitchFamily="18" charset="-127"/>
                <a:ea typeface="HyhwpEQ" panose="02030600000101010101" pitchFamily="18" charset="-127"/>
              </a:rPr>
              <a:t>글래드웰은 이 책에서 일반인의 영역이 아닌</a:t>
            </a:r>
            <a:r>
              <a:rPr lang="en-US" altLang="ko-KR" sz="1400" i="1" dirty="0">
                <a:latin typeface="HyhwpEQ" panose="02030600000101010101" pitchFamily="18" charset="-127"/>
                <a:ea typeface="HyhwpEQ" panose="02030600000101010101" pitchFamily="18" charset="-127"/>
              </a:rPr>
              <a:t>, </a:t>
            </a:r>
            <a:r>
              <a:rPr lang="ko-KR" altLang="en-US" sz="1400" i="1" dirty="0">
                <a:latin typeface="HyhwpEQ" panose="02030600000101010101" pitchFamily="18" charset="-127"/>
                <a:ea typeface="HyhwpEQ" panose="02030600000101010101" pitchFamily="18" charset="-127"/>
              </a:rPr>
              <a:t>세상에 발자취를 남긴 천재라는 개념으로 아웃라이어라는 용어를 </a:t>
            </a:r>
            <a:r>
              <a:rPr lang="ko-KR" altLang="en-US" sz="1400" i="1" dirty="0" smtClean="0">
                <a:latin typeface="HyhwpEQ" panose="02030600000101010101" pitchFamily="18" charset="-127"/>
                <a:ea typeface="HyhwpEQ" panose="02030600000101010101" pitchFamily="18" charset="-127"/>
              </a:rPr>
              <a:t>사용하였다</a:t>
            </a:r>
            <a:r>
              <a:rPr lang="en-US" altLang="ko-KR" sz="1400" i="1" dirty="0" smtClean="0">
                <a:latin typeface="HyhwpEQ" panose="02030600000101010101" pitchFamily="18" charset="-127"/>
                <a:ea typeface="HyhwpEQ" panose="02030600000101010101" pitchFamily="18" charset="-127"/>
              </a:rPr>
              <a:t>…… – </a:t>
            </a:r>
            <a:r>
              <a:rPr lang="ko-KR" altLang="en-US" sz="1400" i="1" dirty="0" smtClean="0">
                <a:latin typeface="HyhwpEQ" panose="02030600000101010101" pitchFamily="18" charset="-127"/>
                <a:ea typeface="HyhwpEQ" panose="02030600000101010101" pitchFamily="18" charset="-127"/>
                <a:hlinkClick r:id="rId3"/>
              </a:rPr>
              <a:t>나무위키</a:t>
            </a:r>
            <a:r>
              <a:rPr lang="en-US" altLang="ko-KR" sz="1400" i="1" dirty="0" smtClean="0">
                <a:latin typeface="HyhwpEQ" panose="02030600000101010101" pitchFamily="18" charset="-127"/>
                <a:ea typeface="HyhwpEQ" panose="02030600000101010101" pitchFamily="18" charset="-127"/>
              </a:rPr>
              <a:t> </a:t>
            </a:r>
            <a:r>
              <a:rPr lang="en-US" altLang="ko-KR" sz="1400" i="1" dirty="0">
                <a:latin typeface="HyhwpEQ" panose="02030600000101010101" pitchFamily="18" charset="-127"/>
                <a:ea typeface="HyhwpEQ" panose="02030600000101010101" pitchFamily="18" charset="-127"/>
              </a:rPr>
              <a:t>– </a:t>
            </a:r>
            <a:endParaRPr lang="ko-KR" altLang="en-US" sz="1400" i="1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4492" y="4801970"/>
            <a:ext cx="2799184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200" b="1" dirty="0" smtClean="0"/>
              <a:t>아웃라이어스</a:t>
            </a:r>
            <a:endParaRPr lang="en-US" altLang="ko-KR" sz="1200" b="1" dirty="0" smtClean="0"/>
          </a:p>
          <a:p>
            <a:pPr algn="ctr"/>
            <a:r>
              <a:rPr lang="en-US" altLang="ko-KR" sz="3200" b="1" dirty="0" smtClean="0">
                <a:solidFill>
                  <a:srgbClr val="ED7D31"/>
                </a:solidFill>
              </a:rPr>
              <a:t>Outliers</a:t>
            </a:r>
            <a:endParaRPr lang="ko-KR" altLang="en-US" sz="3200" b="1" dirty="0">
              <a:solidFill>
                <a:srgbClr val="ED7D3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9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2449295" y="3163163"/>
            <a:ext cx="4156779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2449296" y="2718402"/>
            <a:ext cx="1796137" cy="41365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2516938" y="2455591"/>
            <a:ext cx="4259419" cy="1810140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방범시설</a:t>
            </a:r>
            <a:r>
              <a:rPr lang="ko-KR" altLang="en-US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위치 정보 분석을 통한 </a:t>
            </a:r>
            <a: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3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범죄 사각지대 예측</a:t>
            </a:r>
            <a:endParaRPr lang="ko-KR" altLang="en-US" sz="3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49294" y="3676329"/>
            <a:ext cx="116626" cy="24414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388378" y="7"/>
            <a:ext cx="134135" cy="130628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522513" y="1175664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1833" y="378392"/>
            <a:ext cx="52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8BC167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altLang="ko-KR" sz="5400" b="1" dirty="0" smtClean="0">
              <a:solidFill>
                <a:srgbClr val="8BC167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29012" y="498230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주제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주제 내용 설명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결정 배경 </a:t>
            </a:r>
            <a:endParaRPr lang="ko-KR" altLang="en-US" sz="1200" b="1" dirty="0">
              <a:solidFill>
                <a:srgbClr val="8BC16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07906" y="3275045"/>
            <a:ext cx="149686" cy="358295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88424" y="3275045"/>
            <a:ext cx="552823" cy="15862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43015" y="816277"/>
            <a:ext cx="1464891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318455" y="193726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주제</a:t>
            </a:r>
            <a:endParaRPr lang="en-US" altLang="ko-KR" sz="2400" b="1" dirty="0" smtClean="0">
              <a:solidFill>
                <a:srgbClr val="8BC167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주제 내용 설명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결정 배경 </a:t>
            </a:r>
            <a:endParaRPr lang="ko-KR" altLang="en-US" sz="1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07906" y="-3"/>
            <a:ext cx="131025" cy="942395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206463" y="480377"/>
            <a:ext cx="2210166" cy="19142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206865" y="251929"/>
            <a:ext cx="1323355" cy="20498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53116" y="180991"/>
            <a:ext cx="3824963" cy="802735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1600" b="1" strike="sngStrike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방범시설</a:t>
            </a:r>
            <a:r>
              <a:rPr lang="ko-KR" altLang="en-US" sz="1600" b="1" strike="sngStrike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strike="sngStrike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600" b="1" strike="sngStrike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b="1" strike="sngStrike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위치 정보 분석을 통한</a:t>
            </a:r>
            <a:r>
              <a:rPr lang="en-US" altLang="ko-KR" sz="16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b="1" strike="sngStrike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범죄 사각지대 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우범지대 예측</a:t>
            </a:r>
            <a:endParaRPr lang="ko-KR" altLang="en-US" sz="16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389" y="728302"/>
            <a:ext cx="73456" cy="13250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5" y="1630190"/>
            <a:ext cx="4422134" cy="30030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176" y="1290277"/>
            <a:ext cx="231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대략 이런 정도의 </a:t>
            </a:r>
            <a:endParaRPr lang="en-US" altLang="ko-KR" dirty="0" smtClean="0"/>
          </a:p>
          <a:p>
            <a:r>
              <a:rPr lang="ko-KR" altLang="en-US" dirty="0" smtClean="0"/>
              <a:t>데이터를 원했으나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43" y="2353095"/>
            <a:ext cx="2716291" cy="15801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80892" y="1214244"/>
            <a:ext cx="218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현실은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66" y="4915740"/>
            <a:ext cx="1478160" cy="125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243" y="4031061"/>
            <a:ext cx="1497643" cy="14493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3423" y="5279701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trike="sngStrike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재검토 과정에서  관서별 </a:t>
            </a:r>
            <a:endParaRPr lang="en-US" altLang="ko-KR" sz="1400" b="1" strike="sngStrike" dirty="0" smtClean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400" b="1" strike="sngStrike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분류 </a:t>
            </a:r>
            <a:r>
              <a:rPr lang="ko-KR" altLang="en-US" sz="1400" b="1" strike="sngStrike" dirty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</a:t>
            </a:r>
            <a:r>
              <a:rPr lang="ko-KR" altLang="en-US" sz="1400" b="1" strike="sngStrike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이터 발견</a:t>
            </a:r>
            <a:endParaRPr lang="ko-KR" altLang="en-US" sz="1400" strike="sngStrike" dirty="0">
              <a:solidFill>
                <a:schemeClr val="accent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3117" y="1357019"/>
            <a:ext cx="99998" cy="48425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5596915" y="1214243"/>
            <a:ext cx="83977" cy="1025377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6242701" y="5700759"/>
            <a:ext cx="100740" cy="655591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6343440" y="6225721"/>
            <a:ext cx="2800560" cy="13063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89022" y="1593289"/>
            <a:ext cx="282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부산 등 큰 분류의 데이터 이거나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아파트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상점 등 거주형태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시설용도 등으로 분류된 데이터가 대부분 이었다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03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3" y="3245692"/>
            <a:ext cx="4456043" cy="32734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6463" y="480377"/>
            <a:ext cx="2210166" cy="191429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206865" y="251929"/>
            <a:ext cx="1323355" cy="204980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53117" y="180991"/>
            <a:ext cx="2422440" cy="802735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16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방범시설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위치 정보 분석을 통한 </a:t>
            </a:r>
            <a:r>
              <a:rPr lang="ko-KR" altLang="en-US" sz="16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범죄 사각지대 예측</a:t>
            </a:r>
            <a:endParaRPr lang="ko-KR" altLang="en-US" sz="16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389" y="728302"/>
            <a:ext cx="73456" cy="132504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7951" y="6232849"/>
            <a:ext cx="2250057" cy="12350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39016" y="5498658"/>
            <a:ext cx="27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8BC167"/>
                </a:solidFill>
                <a:latin typeface="+mj-ea"/>
                <a:ea typeface="+mj-ea"/>
              </a:rPr>
              <a:t>주제</a:t>
            </a:r>
            <a:r>
              <a:rPr lang="en-US" altLang="ko-KR" sz="1000" b="1" dirty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(cont’d)</a:t>
            </a:r>
            <a:r>
              <a:rPr lang="ko-KR" altLang="en-US" sz="1000" b="1" dirty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400" b="1" dirty="0" smtClean="0">
              <a:solidFill>
                <a:srgbClr val="8BC167"/>
              </a:solidFill>
              <a:latin typeface="굴림" panose="020B0600000101010101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주제 내용 설명 </a:t>
            </a:r>
            <a:r>
              <a:rPr lang="en-US" altLang="ko-KR" sz="1200" b="1" dirty="0" smtClean="0">
                <a:solidFill>
                  <a:srgbClr val="8BC16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200" b="1" dirty="0" smtClean="0">
                <a:solidFill>
                  <a:schemeClr val="accent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결정 배경</a:t>
            </a:r>
            <a:endParaRPr lang="ko-KR" altLang="en-US" sz="1200" b="1" dirty="0">
              <a:solidFill>
                <a:schemeClr val="accent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4090-9C0C-42D8-9A74-112940B966C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1136" y="4141222"/>
            <a:ext cx="173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아이디어 회의</a:t>
            </a:r>
            <a:endParaRPr lang="en-US" altLang="ko-KR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635077" y="4207964"/>
            <a:ext cx="99998" cy="484252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Callout 5"/>
          <p:cNvSpPr/>
          <p:nvPr/>
        </p:nvSpPr>
        <p:spPr>
          <a:xfrm>
            <a:off x="1856796" y="994693"/>
            <a:ext cx="1539548" cy="1235323"/>
          </a:xfrm>
          <a:prstGeom prst="wedgeEllipseCallout">
            <a:avLst>
              <a:gd name="adj1" fmla="val 71003"/>
              <a:gd name="adj2" fmla="val 24139"/>
            </a:avLst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반려견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관련 서비스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최적 입점</a:t>
            </a:r>
            <a:r>
              <a:rPr lang="ko-KR" altLang="en-US" sz="1200" dirty="0"/>
              <a:t>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예측</a:t>
            </a:r>
            <a:endParaRPr lang="ko-KR" altLang="en-US" sz="1200" dirty="0"/>
          </a:p>
        </p:txBody>
      </p:sp>
      <p:sp>
        <p:nvSpPr>
          <p:cNvPr id="38" name="Oval Callout 37"/>
          <p:cNvSpPr/>
          <p:nvPr/>
        </p:nvSpPr>
        <p:spPr>
          <a:xfrm>
            <a:off x="6457950" y="199748"/>
            <a:ext cx="1480459" cy="993743"/>
          </a:xfrm>
          <a:prstGeom prst="wedgeEllipseCallout">
            <a:avLst>
              <a:gd name="adj1" fmla="val -50080"/>
              <a:gd name="adj2" fmla="val 64378"/>
            </a:avLst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고속도로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교통량 분석을 통한</a:t>
            </a:r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sp>
        <p:nvSpPr>
          <p:cNvPr id="39" name="Oval Callout 38"/>
          <p:cNvSpPr/>
          <p:nvPr/>
        </p:nvSpPr>
        <p:spPr>
          <a:xfrm>
            <a:off x="6820288" y="1575742"/>
            <a:ext cx="1539941" cy="944697"/>
          </a:xfrm>
          <a:prstGeom prst="wedgeEllipseCallout">
            <a:avLst>
              <a:gd name="adj1" fmla="val -78600"/>
              <a:gd name="adj2" fmla="val -1578"/>
            </a:avLst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개인 라이프 스타일 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꿀지역 분석 </a:t>
            </a:r>
            <a:endParaRPr lang="ko-KR" altLang="en-US" sz="1200" dirty="0"/>
          </a:p>
        </p:txBody>
      </p:sp>
      <p:sp>
        <p:nvSpPr>
          <p:cNvPr id="40" name="Oval Callout 39"/>
          <p:cNvSpPr/>
          <p:nvPr/>
        </p:nvSpPr>
        <p:spPr>
          <a:xfrm>
            <a:off x="3793669" y="302544"/>
            <a:ext cx="964944" cy="558262"/>
          </a:xfrm>
          <a:prstGeom prst="wedgeEllipseCallout">
            <a:avLst>
              <a:gd name="adj1" fmla="val -26469"/>
              <a:gd name="adj2" fmla="val 64922"/>
            </a:avLst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영화</a:t>
            </a:r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sp>
        <p:nvSpPr>
          <p:cNvPr id="41" name="Oval Callout 40"/>
          <p:cNvSpPr/>
          <p:nvPr/>
        </p:nvSpPr>
        <p:spPr>
          <a:xfrm>
            <a:off x="4746508" y="1070916"/>
            <a:ext cx="1129394" cy="523646"/>
          </a:xfrm>
          <a:prstGeom prst="wedgeEllipseCallout">
            <a:avLst>
              <a:gd name="adj1" fmla="val 7004"/>
              <a:gd name="adj2" fmla="val 91124"/>
            </a:avLst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여행지</a:t>
            </a:r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sp>
        <p:nvSpPr>
          <p:cNvPr id="42" name="Oval Callout 41"/>
          <p:cNvSpPr/>
          <p:nvPr/>
        </p:nvSpPr>
        <p:spPr>
          <a:xfrm>
            <a:off x="3578869" y="1950696"/>
            <a:ext cx="2239738" cy="1290351"/>
          </a:xfrm>
          <a:prstGeom prst="wedgeEllipseCallout">
            <a:avLst>
              <a:gd name="adj1" fmla="val 43730"/>
              <a:gd name="adj2" fmla="val 597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전기차 충전소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최적 입점지</a:t>
            </a:r>
            <a:endParaRPr lang="ko-KR" altLang="en-US" sz="1400" dirty="0"/>
          </a:p>
        </p:txBody>
      </p:sp>
      <p:sp>
        <p:nvSpPr>
          <p:cNvPr id="44" name="Rectangle 43"/>
          <p:cNvSpPr/>
          <p:nvPr/>
        </p:nvSpPr>
        <p:spPr>
          <a:xfrm flipV="1">
            <a:off x="6129653" y="6356350"/>
            <a:ext cx="140518" cy="501648"/>
          </a:xfrm>
          <a:prstGeom prst="rect">
            <a:avLst/>
          </a:prstGeom>
          <a:solidFill>
            <a:srgbClr val="8B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7486650" y="3955302"/>
            <a:ext cx="790465" cy="4325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</a:t>
            </a:r>
            <a:r>
              <a:rPr lang="en-US" altLang="ko-KR" dirty="0" smtClean="0"/>
              <a:t>?!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2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C7B8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617</Words>
  <Application>Microsoft Office PowerPoint</Application>
  <PresentationFormat>On-screen Show (4:3)</PresentationFormat>
  <Paragraphs>192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Ebrima</vt:lpstr>
      <vt:lpstr>Arial Black</vt:lpstr>
      <vt:lpstr>ＭＳ Ｐゴシック</vt:lpstr>
      <vt:lpstr>굴림</vt:lpstr>
      <vt:lpstr>맑은 고딕</vt:lpstr>
      <vt:lpstr>HyhwpEQ</vt:lpstr>
      <vt:lpstr>바탕</vt:lpstr>
      <vt:lpstr>Verdana</vt:lpstr>
      <vt:lpstr>돋움</vt:lpstr>
      <vt:lpstr>Times New Roman</vt:lpstr>
      <vt:lpstr>Office Theme</vt:lpstr>
      <vt:lpstr>PowerPoint Presentation</vt:lpstr>
      <vt:lpstr>방범시설  위치 정보 분석을 통한  범죄 사각지대 예측</vt:lpstr>
      <vt:lpstr>PowerPoint Presentation</vt:lpstr>
      <vt:lpstr>PowerPoint Presentation</vt:lpstr>
      <vt:lpstr>PowerPoint Presentation</vt:lpstr>
      <vt:lpstr>PowerPoint Presentation</vt:lpstr>
      <vt:lpstr>방범시설  위치 정보 분석을 통한  범죄 사각지대 예측</vt:lpstr>
      <vt:lpstr>방범시설  위치 정보 분석을 통한 범죄 사각지대  우범지대 예측</vt:lpstr>
      <vt:lpstr>방범시설  위치 정보 분석을 통한 범죄 사각지대 예측</vt:lpstr>
      <vt:lpstr>PowerPoint Presentation</vt:lpstr>
      <vt:lpstr>취약지역 CCTV 설치 및 순찰 강화 등 제안 </vt:lpstr>
      <vt:lpstr>경찰 관계자 (경비교통과, 생활안전과, 정보보안과,  수사과 등) </vt:lpstr>
      <vt:lpstr>경찰서 등 유인 방범시설의 위치 및 유효 방범 범위 시각화 </vt:lpstr>
      <vt:lpstr>생활 안전 지도 (http://www.safemap.go.kr) </vt:lpstr>
      <vt:lpstr>Spring Framework + MyBatis + Oracle DB + Apache Tomcat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방범시설 위치 정보 분석을 통한 범죄 사각지대 예측</dc:title>
  <dc:creator>dev</dc:creator>
  <cp:lastModifiedBy>dev</cp:lastModifiedBy>
  <cp:revision>145</cp:revision>
  <dcterms:created xsi:type="dcterms:W3CDTF">2019-07-11T14:20:25Z</dcterms:created>
  <dcterms:modified xsi:type="dcterms:W3CDTF">2019-07-14T15:45:55Z</dcterms:modified>
</cp:coreProperties>
</file>